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1" r:id="rId13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9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105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0529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Master’s Thesis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927045"/>
            <a:ext cx="7498080" cy="229035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of international benchmarking to improve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quality of online education in Polish universities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920240" y="50292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Student: Renata Marciniak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920240" y="5431971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Supervisor: Dr John Smith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71600" y="627343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Barcelona - September 2025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8600"/>
            <a:ext cx="9144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outline</a:t>
            </a:r>
            <a:endParaRPr lang="en-US" sz="2800" b="1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1234440" y="1508760"/>
            <a:ext cx="438912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728216" y="1508760"/>
            <a:ext cx="2331720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4114800" y="1508760"/>
            <a:ext cx="4071257" cy="530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is the problem?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2755174" y="1988166"/>
            <a:ext cx="256032" cy="310896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1234440" y="2295144"/>
            <a:ext cx="438912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28216" y="2295144"/>
            <a:ext cx="2331720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4114800" y="2295144"/>
            <a:ext cx="4071257" cy="530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did we aim to achieve?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771938" y="2776291"/>
            <a:ext cx="256032" cy="310896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1234440" y="3081528"/>
            <a:ext cx="438912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28216" y="3081528"/>
            <a:ext cx="2331720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 framework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4114800" y="3081528"/>
            <a:ext cx="4071257" cy="530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is the thesis based on?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2766060" y="3571822"/>
            <a:ext cx="256032" cy="310896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 14"/>
          <p:cNvSpPr/>
          <p:nvPr/>
        </p:nvSpPr>
        <p:spPr>
          <a:xfrm>
            <a:off x="1234440" y="3867912"/>
            <a:ext cx="438912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728216" y="3867912"/>
            <a:ext cx="2331720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 framework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4114800" y="3867912"/>
            <a:ext cx="4071257" cy="530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did we do?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234440" y="4654296"/>
            <a:ext cx="438912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28216" y="4654296"/>
            <a:ext cx="2331720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4114800" y="4654296"/>
            <a:ext cx="4071257" cy="530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results did we obtain?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234440" y="5440680"/>
            <a:ext cx="438912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728216" y="5440680"/>
            <a:ext cx="2331720" cy="530352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4114800" y="5440680"/>
            <a:ext cx="4071257" cy="530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can we conclude?</a:t>
            </a:r>
            <a:endParaRPr lang="en-US" sz="1700" dirty="0"/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1EF6AE42-5448-0B6A-2CA0-B2E5E5DC0B6A}"/>
              </a:ext>
            </a:extLst>
          </p:cNvPr>
          <p:cNvSpPr/>
          <p:nvPr/>
        </p:nvSpPr>
        <p:spPr>
          <a:xfrm>
            <a:off x="2748643" y="4349060"/>
            <a:ext cx="256032" cy="310896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4AD93F35-A1B8-6172-D663-77CF5E427E08}"/>
              </a:ext>
            </a:extLst>
          </p:cNvPr>
          <p:cNvSpPr/>
          <p:nvPr/>
        </p:nvSpPr>
        <p:spPr>
          <a:xfrm>
            <a:off x="3070860" y="3898394"/>
            <a:ext cx="256032" cy="310896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FE4F60BC-D8BF-6355-17D5-0B60EB188B9D}"/>
              </a:ext>
            </a:extLst>
          </p:cNvPr>
          <p:cNvSpPr/>
          <p:nvPr/>
        </p:nvSpPr>
        <p:spPr>
          <a:xfrm>
            <a:off x="2755174" y="5126298"/>
            <a:ext cx="256032" cy="310896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problem?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780903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19051" y="1755648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7809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19051" y="254660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7809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65860" y="335911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7809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50620" y="4166398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7809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49531" y="4964539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7809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2788920" y="1417320"/>
            <a:ext cx="5806440" cy="4343400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pPr algn="just"/>
            <a:endParaRPr lang="en-JP" dirty="0"/>
          </a:p>
        </p:txBody>
      </p:sp>
      <p:sp>
        <p:nvSpPr>
          <p:cNvPr id="16" name="Text 14"/>
          <p:cNvSpPr/>
          <p:nvPr/>
        </p:nvSpPr>
        <p:spPr>
          <a:xfrm>
            <a:off x="3180806" y="1988820"/>
            <a:ext cx="4844143" cy="3794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+mj-lt"/>
                <a:ea typeface="Arial" pitchFamily="34" charset="-122"/>
                <a:cs typeface="Arial" pitchFamily="34" charset="-120"/>
              </a:rPr>
              <a:t>Polish universities needed to improve the quality of online education.</a:t>
            </a:r>
            <a:endParaRPr lang="en-US" sz="1600" dirty="0"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en-JP" sz="1600" dirty="0"/>
              <a:t>According to the Homo Homini Public Opinion Research Agency (2012), </a:t>
            </a:r>
            <a:r>
              <a:rPr lang="en-US" sz="1600" dirty="0">
                <a:solidFill>
                  <a:srgbClr val="000000"/>
                </a:solidFill>
                <a:latin typeface="+mj-lt"/>
                <a:ea typeface="Arial" pitchFamily="34" charset="-122"/>
                <a:cs typeface="Arial" pitchFamily="34" charset="-120"/>
              </a:rPr>
              <a:t>73.3% of Polish students considered that Polish universities were not prepared to offer high-quality online education.</a:t>
            </a:r>
            <a:endParaRPr lang="en-US" sz="1600" dirty="0">
              <a:latin typeface="+mj-lt"/>
            </a:endParaRP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+mj-lt"/>
                <a:ea typeface="Arial" pitchFamily="34" charset="-122"/>
                <a:cs typeface="Arial" pitchFamily="34" charset="-120"/>
              </a:rPr>
              <a:t>Polish universities needed a method to identify good practices abroad and use them to improve their own online education.</a:t>
            </a:r>
            <a:endParaRPr lang="en-US" sz="16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we aim to achieve?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748246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05989" y="1735401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748246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05989" y="254660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748246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32114" y="33512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748246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05989" y="416182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748246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05989" y="49514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748246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2788920" y="1289304"/>
            <a:ext cx="5943600" cy="1536187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Text 15"/>
          <p:cNvSpPr/>
          <p:nvPr/>
        </p:nvSpPr>
        <p:spPr>
          <a:xfrm>
            <a:off x="2926080" y="1415361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objective: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2926080" y="1799408"/>
            <a:ext cx="557784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ptos Narrow" panose="020B0004020202020204" pitchFamily="34" charset="0"/>
                <a:ea typeface="Arial" pitchFamily="34" charset="-122"/>
                <a:cs typeface="Arial" pitchFamily="34" charset="-120"/>
              </a:rPr>
              <a:t>To develop and apply a methodology for international benchmarking aimed at improving the quality of online education in Polish universities.</a:t>
            </a:r>
            <a:endParaRPr lang="en-US" sz="1600" dirty="0">
              <a:latin typeface="Aptos Narrow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88920" y="3246119"/>
            <a:ext cx="5943600" cy="2852929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0" name="Text 18"/>
          <p:cNvSpPr/>
          <p:nvPr/>
        </p:nvSpPr>
        <p:spPr>
          <a:xfrm>
            <a:off x="2926080" y="340156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 objectives: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2926080" y="4059936"/>
            <a:ext cx="5532120" cy="1783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225425" indent="-225425">
              <a:spcBef>
                <a:spcPts val="12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ptos Narrow" panose="020B0004020202020204" pitchFamily="34" charset="0"/>
                <a:ea typeface="Arial" pitchFamily="34" charset="-122"/>
                <a:cs typeface="Arial" pitchFamily="34" charset="-120"/>
              </a:rPr>
              <a:t>To analyse models for evaluating the quality of online education, particularly benchmarking-based models.</a:t>
            </a:r>
            <a:endParaRPr lang="en-US" sz="1600" dirty="0">
              <a:latin typeface="Aptos Narrow" panose="020B0004020202020204" pitchFamily="34" charset="0"/>
            </a:endParaRPr>
          </a:p>
          <a:p>
            <a:pPr marL="225425" indent="-225425">
              <a:spcBef>
                <a:spcPts val="12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ptos Narrow" panose="020B0004020202020204" pitchFamily="34" charset="0"/>
                <a:ea typeface="Arial" pitchFamily="34" charset="-122"/>
                <a:cs typeface="Arial" pitchFamily="34" charset="-120"/>
              </a:rPr>
              <a:t>To identify good practices in online education.</a:t>
            </a:r>
            <a:endParaRPr lang="en-US" sz="1600" dirty="0">
              <a:latin typeface="Aptos Narrow" panose="020B0004020202020204" pitchFamily="34" charset="0"/>
            </a:endParaRPr>
          </a:p>
          <a:p>
            <a:pPr marL="225425" indent="-225425">
              <a:spcBef>
                <a:spcPts val="12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ptos Narrow" panose="020B0004020202020204" pitchFamily="34" charset="0"/>
                <a:ea typeface="Arial" pitchFamily="34" charset="-122"/>
                <a:cs typeface="Arial" pitchFamily="34" charset="-120"/>
              </a:rPr>
              <a:t>To develop a methodology for international benchmarking of online education quality.</a:t>
            </a:r>
            <a:endParaRPr lang="en-US" sz="1600" dirty="0"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thesis based on?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770017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13608" y="1737360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770017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13608" y="2549217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770017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23405" y="334670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770017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13608" y="41513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770017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12519" y="4958007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770017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788920" y="1078992"/>
            <a:ext cx="59893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theoretical framework was built around four key areas: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788920" y="1719071"/>
            <a:ext cx="2834640" cy="1051560"/>
          </a:xfrm>
          <a:prstGeom prst="roundRect">
            <a:avLst>
              <a:gd name="adj" fmla="val 5714"/>
            </a:avLst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Text 15"/>
          <p:cNvSpPr/>
          <p:nvPr/>
        </p:nvSpPr>
        <p:spPr>
          <a:xfrm>
            <a:off x="2935224" y="1852858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education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946110" y="2149494"/>
            <a:ext cx="2542032" cy="4846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García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Aretio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(2014); Moore &amp; Kearsley (2011); Marciniak (2017).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897880" y="1717113"/>
            <a:ext cx="2834640" cy="1051560"/>
          </a:xfrm>
          <a:prstGeom prst="roundRect">
            <a:avLst>
              <a:gd name="adj" fmla="val 5714"/>
            </a:avLst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0" name="Text 18"/>
          <p:cNvSpPr/>
          <p:nvPr/>
        </p:nvSpPr>
        <p:spPr>
          <a:xfrm>
            <a:off x="6044184" y="1768930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of online education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044184" y="2125653"/>
            <a:ext cx="2542032" cy="4846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Lorenzo &amp; Moore (2002); Silvio (2006); Marciniak (2018).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799806" y="3232404"/>
            <a:ext cx="2834640" cy="960120"/>
          </a:xfrm>
          <a:prstGeom prst="roundRect">
            <a:avLst>
              <a:gd name="adj" fmla="val 5714"/>
            </a:avLst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3" name="Text 21"/>
          <p:cNvSpPr/>
          <p:nvPr/>
        </p:nvSpPr>
        <p:spPr>
          <a:xfrm>
            <a:off x="2935224" y="3322429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of quality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971800" y="3666744"/>
            <a:ext cx="2615184" cy="4846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García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Aretio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(2014); </a:t>
            </a:r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Sarramona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(2010); Rubio (2003).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897880" y="3216402"/>
            <a:ext cx="2834640" cy="960120"/>
          </a:xfrm>
          <a:prstGeom prst="roundRect">
            <a:avLst>
              <a:gd name="adj" fmla="val 5714"/>
            </a:avLst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6" name="Text 24"/>
          <p:cNvSpPr/>
          <p:nvPr/>
        </p:nvSpPr>
        <p:spPr>
          <a:xfrm>
            <a:off x="6044184" y="3360747"/>
            <a:ext cx="2615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Benchmarking in online education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056812" y="3716710"/>
            <a:ext cx="2615184" cy="4846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Spendolini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(2005); Phipps &amp; Merisotis (2007); Lin &amp; Lin (2011)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788920" y="4694791"/>
            <a:ext cx="5943600" cy="1051560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9" name="Text 27"/>
          <p:cNvSpPr/>
          <p:nvPr/>
        </p:nvSpPr>
        <p:spPr>
          <a:xfrm>
            <a:off x="3154680" y="4800600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benchmarking areas identified: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2971800" y="5189220"/>
            <a:ext cx="5577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· Institutional context · Educational actors · Teaching-learning process · Learning materials · Virtual platforms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we do?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8353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65860" y="17510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8353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65860" y="2551829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8353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86543" y="334670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835331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86543" y="4142232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8353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86543" y="4955830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8353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2743200" y="1367028"/>
            <a:ext cx="5943600" cy="4526280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Text 15"/>
          <p:cNvSpPr/>
          <p:nvPr/>
        </p:nvSpPr>
        <p:spPr>
          <a:xfrm>
            <a:off x="3013166" y="163351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design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3017520" y="2039112"/>
            <a:ext cx="2606040" cy="1307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Exploratory and descriptive research</a:t>
            </a:r>
            <a:endParaRPr lang="en-US" sz="1400" dirty="0"/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 research</a:t>
            </a:r>
            <a:endParaRPr lang="en-US" sz="1400" dirty="0"/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Non-experimental, cross-sectional case study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124303" y="1655065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057900" y="2149275"/>
            <a:ext cx="2697480" cy="1051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Polish Virtual University (PUW)</a:t>
            </a:r>
            <a:endParaRPr lang="en-US" sz="1280" dirty="0"/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8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Universitat</a:t>
            </a: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Oberta de Catalunya (UOC)</a:t>
            </a:r>
            <a:endParaRPr lang="en-US" sz="1280" dirty="0"/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Non-probability purposive sample</a:t>
            </a:r>
            <a:endParaRPr lang="en-US" sz="1280" dirty="0"/>
          </a:p>
        </p:txBody>
      </p:sp>
      <p:sp>
        <p:nvSpPr>
          <p:cNvPr id="21" name="Text 19"/>
          <p:cNvSpPr/>
          <p:nvPr/>
        </p:nvSpPr>
        <p:spPr>
          <a:xfrm>
            <a:off x="2971800" y="369417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collection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2971800" y="4146805"/>
            <a:ext cx="2697480" cy="1508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Document analysis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Structured interviews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Non-participant observation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Expert validation of instruments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124303" y="37250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Areas analysed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6057900" y="4167706"/>
            <a:ext cx="2697480" cy="1508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Strategic plan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Institutional context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Educational actors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Teaching-learning process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Learning materials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Virtual platform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8400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we do?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813560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35380" y="1737360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813560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34291" y="2514600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813560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24494" y="33512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813560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13608" y="4155948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813560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24494" y="497433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813560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788920" y="1294419"/>
            <a:ext cx="59436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The study developed and applied a four-phase benchmarking methodology.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886200" y="3063240"/>
            <a:ext cx="411480" cy="182880"/>
          </a:xfrm>
          <a:prstGeom prst="rightArrow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Shape 15"/>
          <p:cNvSpPr/>
          <p:nvPr/>
        </p:nvSpPr>
        <p:spPr>
          <a:xfrm>
            <a:off x="5440680" y="3063240"/>
            <a:ext cx="411480" cy="182880"/>
          </a:xfrm>
          <a:prstGeom prst="rightArrow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8" name="Shape 16"/>
          <p:cNvSpPr/>
          <p:nvPr/>
        </p:nvSpPr>
        <p:spPr>
          <a:xfrm>
            <a:off x="6995160" y="3063240"/>
            <a:ext cx="411480" cy="182880"/>
          </a:xfrm>
          <a:prstGeom prst="rightArrow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9" name="Text 17"/>
          <p:cNvSpPr/>
          <p:nvPr/>
        </p:nvSpPr>
        <p:spPr>
          <a:xfrm>
            <a:off x="2788920" y="2331720"/>
            <a:ext cx="1325880" cy="1600200"/>
          </a:xfrm>
          <a:prstGeom prst="roundRect">
            <a:avLst/>
          </a:prstGeom>
          <a:solidFill>
            <a:srgbClr val="F7F7F7"/>
          </a:solidFill>
          <a:ln w="15240">
            <a:solidFill>
              <a:srgbClr val="9900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the benchmarking project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880360" y="245059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43400" y="2331720"/>
            <a:ext cx="1325880" cy="1600200"/>
          </a:xfrm>
          <a:prstGeom prst="roundRect">
            <a:avLst/>
          </a:prstGeom>
          <a:solidFill>
            <a:srgbClr val="F7F7F7"/>
          </a:solidFill>
          <a:ln w="15240">
            <a:solidFill>
              <a:srgbClr val="9900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Selecting the partner university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34840" y="245059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897880" y="2331720"/>
            <a:ext cx="1325880" cy="1600200"/>
          </a:xfrm>
          <a:prstGeom prst="roundRect">
            <a:avLst/>
          </a:prstGeom>
          <a:solidFill>
            <a:srgbClr val="F7F7F7"/>
          </a:solidFill>
          <a:ln w="15240">
            <a:solidFill>
              <a:srgbClr val="9900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Collecting and comparing data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989320" y="245059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III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52360" y="2331720"/>
            <a:ext cx="1325880" cy="1600200"/>
          </a:xfrm>
          <a:prstGeom prst="roundRect">
            <a:avLst/>
          </a:prstGeom>
          <a:solidFill>
            <a:srgbClr val="F4E0E0"/>
          </a:solidFill>
          <a:ln w="15240">
            <a:solidFill>
              <a:srgbClr val="9900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Action: improvement plan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543800" y="245059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IV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2788920" y="4535424"/>
            <a:ext cx="5943600" cy="1197864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8" name="Text 26"/>
          <p:cNvSpPr/>
          <p:nvPr/>
        </p:nvSpPr>
        <p:spPr>
          <a:xfrm>
            <a:off x="2971800" y="4717216"/>
            <a:ext cx="5577840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methodology was applied to compare the Polish Virtual University (PUW) with the Universitat Oberta de Catalunya (UOC) and to identify quality gaps and improvement actions.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results did we obtain?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66116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059180" y="174454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66116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047206" y="2532888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66116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46117" y="3358243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1" y="3648456"/>
            <a:ext cx="1661160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46117" y="4163568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661161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034143" y="4953653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66116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788920" y="1078992"/>
            <a:ext cx="594360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benchmarking identified differences between PUW and UOC in six areas of distance education quality.</a:t>
            </a:r>
            <a:endParaRPr lang="en-US" sz="1520" dirty="0"/>
          </a:p>
        </p:txBody>
      </p:sp>
      <p:sp>
        <p:nvSpPr>
          <p:cNvPr id="16" name="Shape 14"/>
          <p:cNvSpPr/>
          <p:nvPr/>
        </p:nvSpPr>
        <p:spPr>
          <a:xfrm>
            <a:off x="2799806" y="1920240"/>
            <a:ext cx="2743200" cy="71323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Text 15"/>
          <p:cNvSpPr/>
          <p:nvPr/>
        </p:nvSpPr>
        <p:spPr>
          <a:xfrm>
            <a:off x="2891246" y="206436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plan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891246" y="239159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gaps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810794" y="1906959"/>
            <a:ext cx="2743200" cy="71323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0" name="Text 18"/>
          <p:cNvSpPr/>
          <p:nvPr/>
        </p:nvSpPr>
        <p:spPr>
          <a:xfrm>
            <a:off x="5965372" y="204324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Institutional context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0" y="2334333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gaps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2799806" y="3072384"/>
            <a:ext cx="2743200" cy="71323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3" name="Text 21"/>
          <p:cNvSpPr/>
          <p:nvPr/>
        </p:nvSpPr>
        <p:spPr>
          <a:xfrm>
            <a:off x="2971800" y="3123329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actors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891246" y="348059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gaps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852160" y="3018391"/>
            <a:ext cx="2743200" cy="71323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6" name="Text 24"/>
          <p:cNvSpPr/>
          <p:nvPr/>
        </p:nvSpPr>
        <p:spPr>
          <a:xfrm>
            <a:off x="5897880" y="3145535"/>
            <a:ext cx="2651760" cy="2355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Teaching-learning process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897880" y="3455779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gaps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2788920" y="4185339"/>
            <a:ext cx="2743200" cy="71323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9" name="Text 27"/>
          <p:cNvSpPr/>
          <p:nvPr/>
        </p:nvSpPr>
        <p:spPr>
          <a:xfrm>
            <a:off x="2971800" y="428723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materials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2880360" y="459028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Smaller gaps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810794" y="4160520"/>
            <a:ext cx="2743200" cy="71323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2" name="Text 30"/>
          <p:cNvSpPr/>
          <p:nvPr/>
        </p:nvSpPr>
        <p:spPr>
          <a:xfrm>
            <a:off x="5897880" y="426741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platform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943600" y="459943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gaps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2788920" y="5495544"/>
            <a:ext cx="5943600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ptos Narrow" panose="020B0004020202020204" pitchFamily="34" charset="0"/>
                <a:ea typeface="Arial" pitchFamily="34" charset="-122"/>
                <a:cs typeface="Arial" pitchFamily="34" charset="-120"/>
              </a:rPr>
              <a:t>Overall finding: significant quality gaps were identified in most analysed areas. These gaps provided the basis for the improvement plan for PUW.</a:t>
            </a:r>
            <a:endParaRPr lang="en-US" sz="1600" dirty="0"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results did we obtain?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650274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053737" y="1755648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650274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073331" y="2542032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650274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73331" y="3337560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650274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53737" y="41513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650274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053737" y="4971941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650274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788920" y="1078992"/>
            <a:ext cx="5943600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7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benchmarking results were used to design an action plan for improving the quality of online education at PUW.</a:t>
            </a:r>
            <a:endParaRPr lang="en-US" sz="1470" dirty="0"/>
          </a:p>
        </p:txBody>
      </p:sp>
      <p:sp>
        <p:nvSpPr>
          <p:cNvPr id="16" name="Shape 14"/>
          <p:cNvSpPr/>
          <p:nvPr/>
        </p:nvSpPr>
        <p:spPr>
          <a:xfrm>
            <a:off x="2788920" y="1691639"/>
            <a:ext cx="2743200" cy="1019771"/>
          </a:xfrm>
          <a:prstGeom prst="rect">
            <a:avLst/>
          </a:prstGeom>
          <a:solidFill>
            <a:srgbClr val="F4E0E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 dirty="0"/>
          </a:p>
        </p:txBody>
      </p:sp>
      <p:sp>
        <p:nvSpPr>
          <p:cNvPr id="17" name="Text 15"/>
          <p:cNvSpPr/>
          <p:nvPr/>
        </p:nvSpPr>
        <p:spPr>
          <a:xfrm>
            <a:off x="2857500" y="1868423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plan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916936" y="2255959"/>
            <a:ext cx="248716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vision, values and coherent objectives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760720" y="1691640"/>
            <a:ext cx="2743200" cy="1019772"/>
          </a:xfrm>
          <a:prstGeom prst="rect">
            <a:avLst/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0" name="Text 18"/>
          <p:cNvSpPr/>
          <p:nvPr/>
        </p:nvSpPr>
        <p:spPr>
          <a:xfrm>
            <a:off x="5781403" y="1857537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Institutional context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00275" y="2231137"/>
            <a:ext cx="248716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infrastructure, virtual library and HR management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2788920" y="3034938"/>
            <a:ext cx="2743200" cy="1089006"/>
          </a:xfrm>
          <a:prstGeom prst="rect">
            <a:avLst/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3" name="Text 21"/>
          <p:cNvSpPr/>
          <p:nvPr/>
        </p:nvSpPr>
        <p:spPr>
          <a:xfrm>
            <a:off x="2857500" y="3220865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actors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916936" y="3510103"/>
            <a:ext cx="2487168" cy="4709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student services and faculty development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760720" y="3054096"/>
            <a:ext cx="2743200" cy="1069848"/>
          </a:xfrm>
          <a:prstGeom prst="rect">
            <a:avLst/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6" name="Text 24"/>
          <p:cNvSpPr/>
          <p:nvPr/>
        </p:nvSpPr>
        <p:spPr>
          <a:xfrm>
            <a:off x="5833872" y="3186031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Teaching-learning process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952744" y="3676763"/>
            <a:ext cx="248716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programmes, resources, activities and assessment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2788920" y="4379976"/>
            <a:ext cx="2743200" cy="1078992"/>
          </a:xfrm>
          <a:prstGeom prst="rect">
            <a:avLst/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9" name="Text 27"/>
          <p:cNvSpPr/>
          <p:nvPr/>
        </p:nvSpPr>
        <p:spPr>
          <a:xfrm>
            <a:off x="2862072" y="4496453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materials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2916936" y="4988052"/>
            <a:ext cx="2551176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unit structure, objectives and self-assessment support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760720" y="4369090"/>
            <a:ext cx="2743200" cy="1089877"/>
          </a:xfrm>
          <a:prstGeom prst="rect">
            <a:avLst/>
          </a:prstGeom>
          <a:solidFill>
            <a:srgbClr val="F7F7F7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2" name="Text 30"/>
          <p:cNvSpPr/>
          <p:nvPr/>
        </p:nvSpPr>
        <p:spPr>
          <a:xfrm>
            <a:off x="5833872" y="4434840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platform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997158" y="4943856"/>
            <a:ext cx="248716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 collaboration, communication, PLE and accessibility tools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2743200" y="5933586"/>
            <a:ext cx="594360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action plan was structured as a Balanced Scorecard to facilitate implementation, monitoring and control.</a:t>
            </a:r>
            <a:endParaRPr lang="en-US" sz="15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we conclude?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7047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05989" y="1752165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7047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05989" y="2542032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7047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80951" y="33512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7047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05989" y="4162915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704703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05989" y="495147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704703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2788920" y="1234440"/>
            <a:ext cx="5989320" cy="4480560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 14"/>
          <p:cNvSpPr/>
          <p:nvPr/>
        </p:nvSpPr>
        <p:spPr>
          <a:xfrm>
            <a:off x="2971800" y="148132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conclusions: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2971800" y="2276855"/>
            <a:ext cx="5532120" cy="2240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benchmarking proved useful for identifying strengths, weaknesses and good practices in online education.</a:t>
            </a:r>
            <a:endParaRPr lang="en-US" sz="1600" dirty="0"/>
          </a:p>
          <a:p>
            <a:pPr marL="342900" indent="-342900" algn="just">
              <a:buFont typeface="+mj-lt"/>
              <a:buAutoNum type="arabicPeriod"/>
            </a:pPr>
            <a:endParaRPr lang="en-U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methodology developed in the study provided a clear and adaptable framework for evaluating and improving online education quality.</a:t>
            </a:r>
            <a:endParaRPr lang="en-US" sz="1600" dirty="0"/>
          </a:p>
          <a:p>
            <a:pPr marL="342900" indent="-342900" algn="just">
              <a:buFont typeface="+mj-lt"/>
              <a:buAutoNum type="arabicPeriod"/>
            </a:pPr>
            <a:endParaRPr lang="en-US" sz="1600" dirty="0"/>
          </a:p>
          <a:p>
            <a:pPr marL="342900" indent="-342900" algn="just"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comparison between PUW and UOC provided a solid basis for designing a concrete quality improvement action plan.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68880" y="201168"/>
            <a:ext cx="644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we conclude?</a:t>
            </a:r>
            <a:endParaRPr lang="en-US" sz="2800" dirty="0">
              <a:solidFill>
                <a:srgbClr val="0041A8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2468880" y="758952"/>
            <a:ext cx="6492240" cy="0"/>
          </a:xfrm>
          <a:prstGeom prst="line">
            <a:avLst/>
          </a:prstGeom>
          <a:noFill/>
          <a:ln w="3048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320040" y="1234440"/>
            <a:ext cx="17591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08165" y="1737360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6" name="Text 4"/>
          <p:cNvSpPr/>
          <p:nvPr/>
        </p:nvSpPr>
        <p:spPr>
          <a:xfrm>
            <a:off x="320040" y="2039112"/>
            <a:ext cx="17591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17962" y="2542032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8" name="Text 6"/>
          <p:cNvSpPr/>
          <p:nvPr/>
        </p:nvSpPr>
        <p:spPr>
          <a:xfrm>
            <a:off x="320040" y="2843784"/>
            <a:ext cx="17591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117962" y="3359114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320040" y="3648456"/>
            <a:ext cx="17591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28848" y="4165092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2" name="Text 10"/>
          <p:cNvSpPr/>
          <p:nvPr/>
        </p:nvSpPr>
        <p:spPr>
          <a:xfrm>
            <a:off x="320040" y="4453128"/>
            <a:ext cx="1759131" cy="475488"/>
          </a:xfrm>
          <a:prstGeom prst="rect">
            <a:avLst/>
          </a:prstGeom>
          <a:solidFill>
            <a:srgbClr val="FFFFFF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28848" y="4966716"/>
            <a:ext cx="182880" cy="283464"/>
          </a:xfrm>
          <a:prstGeom prst="downArrow">
            <a:avLst/>
          </a:prstGeom>
          <a:solidFill>
            <a:srgbClr val="FFFFFF">
              <a:alpha val="0"/>
            </a:srgbClr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20040" y="5257800"/>
            <a:ext cx="1759131" cy="475488"/>
          </a:xfrm>
          <a:prstGeom prst="rect">
            <a:avLst/>
          </a:prstGeom>
          <a:solidFill>
            <a:srgbClr val="990000"/>
          </a:solidFill>
          <a:ln w="13970">
            <a:solidFill>
              <a:srgbClr val="990000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2834640" y="1229868"/>
            <a:ext cx="5989320" cy="4800600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6" name="Text 14"/>
          <p:cNvSpPr/>
          <p:nvPr/>
        </p:nvSpPr>
        <p:spPr>
          <a:xfrm>
            <a:off x="2971800" y="135331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 derived from the objectives: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2971800" y="2158419"/>
            <a:ext cx="1051560" cy="310896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 1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160520" y="2136212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quality evaluation models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160520" y="2481072"/>
            <a:ext cx="43434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Achieved: models for evaluating online education quality, especially benchmarking-based models, were identified and analysed.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971800" y="3538728"/>
            <a:ext cx="1051560" cy="310896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 2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160520" y="3474067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good practices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160520" y="3755900"/>
            <a:ext cx="43434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Achieved: good practices were identified through the comparison with UOC.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879271" y="4705025"/>
            <a:ext cx="1051560" cy="310896"/>
          </a:xfrm>
          <a:prstGeom prst="rect">
            <a:avLst/>
          </a:prstGeom>
          <a:solidFill>
            <a:srgbClr val="990000"/>
          </a:solidFill>
          <a:ln>
            <a:solidFill>
              <a:srgbClr val="99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 3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160520" y="4704589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8B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a benchmarking methodology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160520" y="5108448"/>
            <a:ext cx="43434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Achieved: a specific international benchmarking methodology for online education quality was developed.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VERY MUCH FOR</a:t>
            </a:r>
            <a:endParaRPr lang="en-US" sz="3200" dirty="0">
              <a:solidFill>
                <a:srgbClr val="0041A8"/>
              </a:solidFill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0041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ATTENTION!</a:t>
            </a:r>
            <a:endParaRPr lang="en-US" sz="3200" dirty="0">
              <a:solidFill>
                <a:srgbClr val="0041A8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1097280" y="379476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be happy to answer any questions.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879</Words>
  <Application>Microsoft Macintosh PowerPoint</Application>
  <PresentationFormat>On-screen Show (4:3)</PresentationFormat>
  <Paragraphs>214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 Narrow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International Benchmarking to Improve the Quality of Distance Education in Polish Universities</dc:title>
  <dc:subject>Master Thesis Presentation</dc:subject>
  <dc:creator>OpenAI</dc:creator>
  <cp:lastModifiedBy>Renata Beata Marciniak</cp:lastModifiedBy>
  <cp:revision>11</cp:revision>
  <dcterms:created xsi:type="dcterms:W3CDTF">2026-09-01T14:54:18Z</dcterms:created>
  <dcterms:modified xsi:type="dcterms:W3CDTF">2026-09-02T10:08:22Z</dcterms:modified>
</cp:coreProperties>
</file>